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63"/>
    <a:srgbClr val="E442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74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28883C-1093-9EE5-E9CC-0A324D1A1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28A3197-9690-F771-2BE3-FF2C8A9B5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491AAC4-3EB1-65CC-1719-AB844917F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554E8F-45C3-0876-BCE2-E7F767BCC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3F7694-5419-6A2E-24FF-10B0F0E4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535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DB1AB5-9E3B-D439-9C64-0CD0F1C8A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EC2D90B-9C55-C047-1B88-2CD631628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F5A3E4-70D0-BF98-274A-7F7445225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B00216-D236-6430-0F41-E8FEB1A45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2577E5-0744-299C-03A8-0DAA23971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8206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6F9F840-33A1-FFA4-804A-FE86CF40A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531434-9BDE-A6F2-A1AC-801D769CF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CD4868A-CF3B-23C8-8E54-97ECAB39F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360F6C6-942D-00EB-8C5C-74656A2F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B8BCEE-9CBE-B3A3-C5C6-E93C884C1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111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995DFB-F78A-8F19-9259-9B98450E8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77F2E0F-E4C8-107F-1D9A-971C6354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855B1BC-48D4-BD0A-02EF-027DCC00A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C995A6-6538-3CD8-519E-CFD56323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2E3096-7428-B855-0A70-16A105F81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451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765EFF-1DF1-882C-F17C-FA552EAAB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515D5CE-7CDC-E5BB-1781-0775FAD2A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13C8E7-1DCB-C35F-9F2B-A9B194F6A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078F598-A088-B874-6542-2266F9BD3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D66C35F-80E4-F8BC-F09B-6306C4AD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765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FF2A64-FE08-CC19-B2D2-06AA185F1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D6EF1AA-5E7B-D55B-AB2C-E751C7F2F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D0EA49D-22C7-C766-8E26-647A48A1D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DF02AC7-F6B6-EAF5-04D4-023CA2F6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7E9C4AD-0C62-AFF3-BD3F-AD6A95B8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F2A271A-2CD9-A6A9-5311-BB7D0459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526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82D1C2-46B9-CEE3-8494-5AE9887D9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66E9590-9428-8E17-60D0-DF1289F27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AE6000A-73C5-B8B3-A71B-ED38031BE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EDE5076-3FAB-C001-1869-ABBB0A430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25F265-4D60-1ECB-D921-40857B0FBF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E3DFF24-D5EE-FE58-EEE6-013043E8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ABA684F-6CDF-5906-487C-B9BBECAB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3FBE34E-E649-FC12-9DE7-30688E0D8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939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31EBAD-21FF-4D3F-8BCD-F7F5921E7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D030D35-F9D9-C0AE-ECF3-548E2202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A7467F0-6D32-69BA-83AA-905A849A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DAA8995-8DC2-3D08-7806-F70BB3FC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552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CB341AD-CCA9-E057-DB47-3CCFA8CC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1DDC4AE9-3A3D-6376-AFD7-6B29BE862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7730385-34D8-6573-1FEA-98DA4AA6E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887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38660F-2837-A967-37CB-A437F0B8D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FC9203-D7CA-2660-0DDB-C68D19BEC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973DFA1-5ED8-47EE-93D3-E0E8D6D865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9CC71CB-9069-6650-FB6A-53EFB6D1A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50C1076-DFC8-1A4C-A016-7CBDF9395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8156699-C200-664B-C18B-C5F02A25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157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EEB312-DFF9-C616-7D0D-0A6B9D6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489E53A-B6D7-B179-994A-112D77FE6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0B05E80-A727-4674-8077-3588F1F85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0DEA679-5C9C-CC25-F07F-CFF2581F3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79AAFE4-24B5-DC57-8DC8-474C1D96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42850BB-5C3E-1E6E-D79C-06AFFA85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688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0D743A3-2316-C1B1-2D92-CD37EDAB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E5D88DD-352F-FEE5-E8EF-68DB5DC79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2336F7-C4F2-8E3C-D95D-DCC8DE2B53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32906-4D5E-4194-B5F3-AF36B99F7799}" type="datetimeFigureOut">
              <a:rPr lang="pl-PL" smtClean="0"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D52D20E-C001-E369-CEE9-3CE87F97A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92CA1E-6B14-8629-5C00-30DD84EFF2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985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67A749A6-A81B-B00B-844E-1D5741E37EEA}"/>
              </a:ext>
            </a:extLst>
          </p:cNvPr>
          <p:cNvSpPr txBox="1"/>
          <p:nvPr/>
        </p:nvSpPr>
        <p:spPr>
          <a:xfrm>
            <a:off x="1172310" y="4453569"/>
            <a:ext cx="4551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  <a:t>Nagroda Banku Szwecji </a:t>
            </a:r>
            <a:b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</a:br>
            <a: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  <a:t>im. A. Nobla w dziedzinie nauk ekonomicznych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B1096C7-6649-846D-A700-85672D5BFCD7}"/>
              </a:ext>
            </a:extLst>
          </p:cNvPr>
          <p:cNvSpPr txBox="1"/>
          <p:nvPr/>
        </p:nvSpPr>
        <p:spPr>
          <a:xfrm>
            <a:off x="1172310" y="2506952"/>
            <a:ext cx="4551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b="1" dirty="0">
                <a:solidFill>
                  <a:srgbClr val="E44225"/>
                </a:solidFill>
                <a:latin typeface="Bree Serif" panose="02000503040000020004" pitchFamily="2" charset="-18"/>
              </a:rPr>
              <a:t>Tydzień</a:t>
            </a:r>
          </a:p>
          <a:p>
            <a:r>
              <a:rPr lang="pl-PL" sz="6000" b="1" dirty="0">
                <a:solidFill>
                  <a:srgbClr val="E44225"/>
                </a:solidFill>
                <a:latin typeface="Bree Serif" panose="02000503040000020004" pitchFamily="2" charset="-18"/>
              </a:rPr>
              <a:t>Noblowski</a:t>
            </a:r>
          </a:p>
        </p:txBody>
      </p:sp>
    </p:spTree>
    <p:extLst>
      <p:ext uri="{BB962C8B-B14F-4D97-AF65-F5344CB8AC3E}">
        <p14:creationId xmlns:p14="http://schemas.microsoft.com/office/powerpoint/2010/main" val="3141861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1" y="754831"/>
            <a:ext cx="89663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200" dirty="0">
                <a:solidFill>
                  <a:srgbClr val="E44225"/>
                </a:solidFill>
                <a:latin typeface="Bree Serif" panose="02000503040000020004" pitchFamily="2" charset="-18"/>
              </a:rPr>
              <a:t>Zadania: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A981D60-6B18-EEB7-1EF2-7EAD18315654}"/>
              </a:ext>
            </a:extLst>
          </p:cNvPr>
          <p:cNvSpPr txBox="1"/>
          <p:nvPr/>
        </p:nvSpPr>
        <p:spPr>
          <a:xfrm>
            <a:off x="3080081" y="1410629"/>
            <a:ext cx="79954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Jak myślisz, jakie innowacje z ostatnich lat doprowadzą do kolejnej „kreatywnej destrukcji”?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Czym jest monopol i z czego może wynikać?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Znajdź przykłady regulacji prawnych i polityki gospodarczej (np. ochronę patentową) mających wpływ na rozwój innowacji w Polsce.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Wyszukaj informacje o tzw. „pułapce </a:t>
            </a:r>
            <a:r>
              <a:rPr lang="pl-PL" dirty="0" err="1">
                <a:solidFill>
                  <a:srgbClr val="223363"/>
                </a:solidFill>
                <a:latin typeface="Raleway" pitchFamily="2" charset="-18"/>
              </a:rPr>
              <a:t>maltuzjańskiej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”. Z jakimi pojęciami matematycznymi łączą się przewidywania Thomasa Malthusa?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l-PL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Bibliografia: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 https://www.nobelprize.org/uploads/2025/10/advanced-economicsciencesprize2025.pdf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BE2AD6AD-26F5-7A7A-9940-A474875723B5}"/>
              </a:ext>
            </a:extLst>
          </p:cNvPr>
          <p:cNvSpPr txBox="1"/>
          <p:nvPr/>
        </p:nvSpPr>
        <p:spPr>
          <a:xfrm>
            <a:off x="4550229" y="4169229"/>
            <a:ext cx="6433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b="1" dirty="0"/>
            </a:br>
            <a:r>
              <a:rPr lang="pl-PL" b="1" dirty="0"/>
              <a:t>O autorce:</a:t>
            </a:r>
            <a:br>
              <a:rPr lang="pl-PL" sz="1800" dirty="0"/>
            </a:br>
            <a:r>
              <a:rPr lang="pl-PL" sz="1800" dirty="0"/>
              <a:t>Dr Katarzyna Zagórska – adiunkt w Katedrze Makroekonomii na Wydziale Nauk Ekonomicznych UW. Jej rozprawa doktorska dotyczyła wpływu komunikowania norm społecznych (tzw. </a:t>
            </a:r>
            <a:r>
              <a:rPr lang="pl-PL" sz="1800" i="1" dirty="0"/>
              <a:t>norm-</a:t>
            </a:r>
            <a:r>
              <a:rPr lang="pl-PL" sz="1800" i="1" dirty="0" err="1"/>
              <a:t>nudges</a:t>
            </a:r>
            <a:r>
              <a:rPr lang="pl-PL" sz="1800" dirty="0"/>
              <a:t>) na preferencje względem ochrony środowiska. W swoich badaniach stara się zrozumieć czynniki sprzyjające podejmowaniu działań </a:t>
            </a:r>
            <a:r>
              <a:rPr lang="pl-PL" sz="1800" dirty="0" err="1"/>
              <a:t>prośrodowiskowych</a:t>
            </a:r>
            <a:r>
              <a:rPr lang="pl-PL" sz="1800" dirty="0"/>
              <a:t> i prospołecznych.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260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D41FFA7F-D9EB-91A3-8E28-096600874F43}"/>
              </a:ext>
            </a:extLst>
          </p:cNvPr>
          <p:cNvSpPr txBox="1"/>
          <p:nvPr/>
        </p:nvSpPr>
        <p:spPr>
          <a:xfrm>
            <a:off x="3080081" y="2016820"/>
            <a:ext cx="86016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Zajmował się wynalazkami o znaczeniu militarnym, takimi jak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dynamit i proch</a:t>
            </a:r>
            <a:r>
              <a:rPr lang="en-US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bezdymny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. Prowadził także prace m.in. nad: telefonem, bateriami, fonografem, elektrycznymi żarówkami, rozwojem syntetycznego kauczuku, skóry, jedwabiu.</a:t>
            </a:r>
            <a:br>
              <a:rPr lang="en-US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 </a:t>
            </a:r>
          </a:p>
          <a:p>
            <a:pPr algn="just"/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Zgromadził majątek szacowany na ok.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6,5 miliona dolarów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. Będąc wynalazcą zajmującym się między innymi odkryciami wykorzystywanymi w działaniach wojennych, zawdzięczał swoje bogactwo w dużej mierze produkcji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„narzędzi śmierci”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. Stanowiło to dla Nobla poważny problem moralny. Na wynalazcy głęboko odcisnęła się także osobista tragedia. W wyniku eksplozji nitrogliceryny w należącej do niego fabryce zginął jego brat. </a:t>
            </a:r>
            <a:br>
              <a:rPr lang="en-US" dirty="0">
                <a:solidFill>
                  <a:srgbClr val="223363"/>
                </a:solidFill>
                <a:latin typeface="Raleway" pitchFamily="2" charset="-18"/>
              </a:rPr>
            </a:br>
            <a:endParaRPr lang="pl-PL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Władał biegle kilkoma językami. Pisywał wiersze, pozostawił niedokończoną powieść.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Był pacyfistą. Wierzył w dobroczynną rolę nauki i postępu technicznego.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2937580-272E-A2B5-C85F-20A041D85345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Alfred Nobel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B7F2D2D-278D-0208-55E0-5530CE07992E}"/>
              </a:ext>
            </a:extLst>
          </p:cNvPr>
          <p:cNvSpPr txBox="1"/>
          <p:nvPr/>
        </p:nvSpPr>
        <p:spPr>
          <a:xfrm>
            <a:off x="3080081" y="1551379"/>
            <a:ext cx="84582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E44225"/>
                </a:solidFill>
                <a:latin typeface="Bree Serif" panose="02000503040000020004" pitchFamily="2" charset="-18"/>
              </a:rPr>
              <a:t>21 X 1833 </a:t>
            </a:r>
            <a:r>
              <a:rPr lang="en-US" sz="2000" dirty="0" err="1">
                <a:solidFill>
                  <a:srgbClr val="E44225"/>
                </a:solidFill>
                <a:latin typeface="Bree Serif" panose="02000503040000020004" pitchFamily="2" charset="-18"/>
              </a:rPr>
              <a:t>Sztokholm</a:t>
            </a:r>
            <a:r>
              <a:rPr lang="en-US" sz="2000" dirty="0">
                <a:solidFill>
                  <a:srgbClr val="E44225"/>
                </a:solidFill>
                <a:latin typeface="Bree Serif" panose="02000503040000020004" pitchFamily="2" charset="-18"/>
              </a:rPr>
              <a:t> – 10 XII 1896 San Remo </a:t>
            </a:r>
          </a:p>
        </p:txBody>
      </p:sp>
    </p:spTree>
    <p:extLst>
      <p:ext uri="{BB962C8B-B14F-4D97-AF65-F5344CB8AC3E}">
        <p14:creationId xmlns:p14="http://schemas.microsoft.com/office/powerpoint/2010/main" val="826440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6864C1-DAC7-20DB-0E67-F4C9C7E3B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F72846C3-0BA7-D0CF-6514-9C72D370A6F9}"/>
              </a:ext>
            </a:extLst>
          </p:cNvPr>
          <p:cNvSpPr txBox="1"/>
          <p:nvPr/>
        </p:nvSpPr>
        <p:spPr>
          <a:xfrm>
            <a:off x="3080082" y="2173785"/>
            <a:ext cx="84582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Czy wiecie, jak wyglądały początki tego wyróżnienia?</a:t>
            </a:r>
            <a:endParaRPr lang="en-US" b="1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endParaRPr lang="pl-PL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Wszystko zaczęło się od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testamentu Alfreda Nobla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, zatwierdzonego </a:t>
            </a:r>
            <a:br>
              <a:rPr lang="pl-PL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27 listopada 1895 roku. Na poznanie treści ostatniej woli wynalazcy dynamitu świat musiał poczekać jeszcze ponad rok. Po śmierci Nobla w 1896 roku, </a:t>
            </a:r>
            <a:br>
              <a:rPr lang="pl-PL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ku oburzeniu jego rodziny, okazało się, że szwedzki chemik zdecydował się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przeznaczyć cały swój majątek na ufundowanie nagrody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, którą dzisiaj znamy właśnie jako Nagrodę Nobla.</a:t>
            </a:r>
            <a:endParaRPr lang="en-US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endParaRPr lang="pl-PL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Zgodnie z wolą Nobla wyróżnienie to miało trafiać do rąk osób, których osiągnięcia miały niebagatelne znaczenie dla dobra ludzkości.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E095A4A-DFC1-0423-5D9F-ED0D2301F0AD}"/>
              </a:ext>
            </a:extLst>
          </p:cNvPr>
          <p:cNvSpPr txBox="1"/>
          <p:nvPr/>
        </p:nvSpPr>
        <p:spPr>
          <a:xfrm>
            <a:off x="3080082" y="1544894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2070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52E545-AFD3-B9C1-8157-C693B689C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905D5B73-BD06-C2B5-B5E2-7FFF21A9188F}"/>
              </a:ext>
            </a:extLst>
          </p:cNvPr>
          <p:cNvSpPr txBox="1"/>
          <p:nvPr/>
        </p:nvSpPr>
        <p:spPr>
          <a:xfrm>
            <a:off x="3080081" y="1703226"/>
            <a:ext cx="84582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W ilu dziedzinach przyznaje się to wyróżnienie?</a:t>
            </a:r>
          </a:p>
          <a:p>
            <a:pPr algn="just"/>
            <a:br>
              <a:rPr lang="pl-PL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Nagrodę Nobla przyznaje się w sześciu dziedzinach: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fizyki, chemii, fizjologii </a:t>
            </a:r>
            <a:br>
              <a:rPr lang="pl-PL" b="1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lub medycyny, literatury i nauk ekonomicznych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. Do tego należy doliczyć także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Pokojową Nagrodę Nobla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 przyznawaną przez Norweski Komitet Noblowski. </a:t>
            </a:r>
          </a:p>
          <a:p>
            <a:pPr algn="just"/>
            <a:br>
              <a:rPr lang="pl-PL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Co ciekawe, w swoim testamencie Nobel wspomniał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jedynie o pięciu dziedzinach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, w których miała być przyznawana nagroda. W ostatniej woli Szweda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nie było mowy o dziedzinie nauk ekonomicznych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. Historia wyróżnienia w tej dziedzinie zaczyna się w 1968 roku, gdy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Bank Szwecji przekazał Fundacji Noblowskiej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 datek potrzebny do ufundowania tej nagrody. Co więcej, oficjalnie nie jest to tak naprawdę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Nagroda Nobla, lecz Nagroda Banku Szwecji im. A. Nobla w dziedzinie nauk ekonomicznych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. </a:t>
            </a:r>
          </a:p>
          <a:p>
            <a:pPr algn="just"/>
            <a:endParaRPr lang="pl-PL" dirty="0">
              <a:solidFill>
                <a:srgbClr val="223363"/>
              </a:solidFill>
              <a:latin typeface="Raleway" pitchFamily="2" charset="-18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CDBBA94-A69E-DC69-C613-68B521C0C4F6}"/>
              </a:ext>
            </a:extLst>
          </p:cNvPr>
          <p:cNvSpPr txBox="1"/>
          <p:nvPr/>
        </p:nvSpPr>
        <p:spPr>
          <a:xfrm>
            <a:off x="3080081" y="1036213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Pięć czy sześć Nagród Nobla?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04653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3A981D60-6B18-EEB7-1EF2-7EAD18315654}"/>
              </a:ext>
            </a:extLst>
          </p:cNvPr>
          <p:cNvSpPr txBox="1"/>
          <p:nvPr/>
        </p:nvSpPr>
        <p:spPr>
          <a:xfrm>
            <a:off x="3080081" y="1770494"/>
            <a:ext cx="845820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 swoim testamencie Alfred Nobel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nie wymienił 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nauk ekonomicznych.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Wyróżnienie powstało w 1968 roku 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 inicjatywy Banku Szwecji w trzechsetną rocznicę jego założenia. Bank przekazał Fundacji Noblowskiej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datek, który posłużył jako fundusze niezbędne do przyznawania nagrody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Wnioskodawcy utworzenia nowej nagrody argumentowali, że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nauki ekonomiczne </a:t>
            </a:r>
            <a:b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w wysokim stopniu wywierają wpływ na funkcjonowanie współczesnych społeczeństw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a dokonania laureatów podkreślają niezaprzeczalny wkład ekonomii </a:t>
            </a:r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 poprawę kondycji ludzkiej.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Od 1969 roku wyróżnienie przyznaje się rokrocznie.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Pierwszymi zwycięzcami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zostali właśnie w 1969 roku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Ragnar Frisch i Jan </a:t>
            </a:r>
            <a:r>
              <a:rPr lang="pl-PL" sz="1600" b="1" dirty="0" err="1">
                <a:solidFill>
                  <a:srgbClr val="223363"/>
                </a:solidFill>
                <a:latin typeface="Raleway" pitchFamily="2" charset="-18"/>
              </a:rPr>
              <a:t>Tinbergen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Uroczyste wręczenie nagród odbywa się podczas specjalnej ceremonii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10 grudnia </a:t>
            </a:r>
            <a:b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Filharmonii w Sztokholmie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Oprócz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medalu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laureaci otrzymują też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dyplomy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</a:t>
            </a:r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i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potwierdzenie kwoty wygranej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1" y="754831"/>
            <a:ext cx="84582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Banku Szwecji im. Alfreda Nobla</a:t>
            </a:r>
            <a:b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</a:br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w dziedzinie nauk ekonomicznych</a:t>
            </a:r>
          </a:p>
        </p:txBody>
      </p:sp>
    </p:spTree>
    <p:extLst>
      <p:ext uri="{BB962C8B-B14F-4D97-AF65-F5344CB8AC3E}">
        <p14:creationId xmlns:p14="http://schemas.microsoft.com/office/powerpoint/2010/main" val="214903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1" y="754831"/>
            <a:ext cx="84582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dirty="0">
                <a:solidFill>
                  <a:srgbClr val="E44225"/>
                </a:solidFill>
                <a:latin typeface="Bree Serif" panose="02000503040000020004" pitchFamily="2" charset="-18"/>
              </a:rPr>
              <a:t>Nagrodę w 2025 r. otrzymali trzej naukowcy za</a:t>
            </a:r>
          </a:p>
          <a:p>
            <a:r>
              <a:rPr lang="pl-PL" sz="2400" dirty="0">
                <a:solidFill>
                  <a:srgbClr val="E44225"/>
                </a:solidFill>
                <a:latin typeface="Bree Serif" panose="02000503040000020004" pitchFamily="2" charset="-18"/>
              </a:rPr>
              <a:t>„za wyjaśnienie mechanizmów wzrostu gospodarczego napędzanego innowacjami”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A981D60-6B18-EEB7-1EF2-7EAD18315654}"/>
              </a:ext>
            </a:extLst>
          </p:cNvPr>
          <p:cNvSpPr txBox="1"/>
          <p:nvPr/>
        </p:nvSpPr>
        <p:spPr>
          <a:xfrm>
            <a:off x="8468879" y="2242836"/>
            <a:ext cx="3382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Laureatem połowy nagrody został </a:t>
            </a:r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Joel </a:t>
            </a:r>
            <a:r>
              <a:rPr lang="pl-PL" sz="1200" b="1" dirty="0" err="1">
                <a:solidFill>
                  <a:srgbClr val="223363"/>
                </a:solidFill>
                <a:latin typeface="Raleway" pitchFamily="2" charset="-18"/>
              </a:rPr>
              <a:t>Mokyr</a:t>
            </a:r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(</a:t>
            </a:r>
            <a:r>
              <a:rPr lang="pl-PL" sz="1200" dirty="0" err="1">
                <a:solidFill>
                  <a:srgbClr val="223363"/>
                </a:solidFill>
                <a:latin typeface="Raleway" pitchFamily="2" charset="-18"/>
              </a:rPr>
              <a:t>Northwestern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 University, USA) za </a:t>
            </a:r>
            <a:r>
              <a:rPr lang="pl-PL" sz="1200" i="1" dirty="0">
                <a:solidFill>
                  <a:srgbClr val="223363"/>
                </a:solidFill>
                <a:latin typeface="Raleway" pitchFamily="2" charset="-18"/>
              </a:rPr>
              <a:t>określenie </a:t>
            </a:r>
            <a:r>
              <a:rPr lang="pl-PL" sz="1200" b="1" i="1" dirty="0">
                <a:solidFill>
                  <a:srgbClr val="223363"/>
                </a:solidFill>
                <a:latin typeface="Raleway" pitchFamily="2" charset="-18"/>
              </a:rPr>
              <a:t>warunków niezbędnych do trwałego wzrostu gospodarczego opartego o innowacje.</a:t>
            </a:r>
          </a:p>
          <a:p>
            <a:endParaRPr lang="pl-PL" sz="1200" b="1" i="1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Drugą połowę wspólnie odebrali </a:t>
            </a:r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Philippe </a:t>
            </a:r>
            <a:r>
              <a:rPr lang="pl-PL" sz="1200" b="1" dirty="0" err="1">
                <a:solidFill>
                  <a:srgbClr val="223363"/>
                </a:solidFill>
                <a:latin typeface="Raleway" pitchFamily="2" charset="-18"/>
              </a:rPr>
              <a:t>Aghion</a:t>
            </a:r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(</a:t>
            </a:r>
            <a:r>
              <a:rPr lang="fr-FR" sz="1200" dirty="0">
                <a:solidFill>
                  <a:srgbClr val="223363"/>
                </a:solidFill>
                <a:latin typeface="Raleway" pitchFamily="2" charset="-18"/>
              </a:rPr>
              <a:t>Collège de France, LSE i Harvard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) i </a:t>
            </a:r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Peter </a:t>
            </a:r>
            <a:r>
              <a:rPr lang="pl-PL" sz="1200" b="1" dirty="0" err="1">
                <a:solidFill>
                  <a:srgbClr val="223363"/>
                </a:solidFill>
                <a:latin typeface="Raleway" pitchFamily="2" charset="-18"/>
              </a:rPr>
              <a:t>Howitt</a:t>
            </a:r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(</a:t>
            </a:r>
            <a:r>
              <a:rPr lang="en-US" sz="1200" dirty="0">
                <a:solidFill>
                  <a:srgbClr val="223363"/>
                </a:solidFill>
                <a:latin typeface="Raleway" pitchFamily="2" charset="-18"/>
              </a:rPr>
              <a:t>Brown University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, </a:t>
            </a:r>
            <a:r>
              <a:rPr lang="en-US" sz="1200" dirty="0">
                <a:solidFill>
                  <a:srgbClr val="223363"/>
                </a:solidFill>
                <a:latin typeface="Raleway" pitchFamily="2" charset="-18"/>
              </a:rPr>
              <a:t>USA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) </a:t>
            </a:r>
            <a:r>
              <a:rPr lang="pl-PL" sz="1200" b="1" i="1" dirty="0">
                <a:solidFill>
                  <a:srgbClr val="223363"/>
                </a:solidFill>
                <a:latin typeface="Raleway" pitchFamily="2" charset="-18"/>
              </a:rPr>
              <a:t>za endogeniczną  (wewnętrzną) teorię wzrostu gospodarczego poprzez mechanizm kreatywnej destrukcji.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1654" y="1955160"/>
            <a:ext cx="5517225" cy="402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88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1" y="754831"/>
            <a:ext cx="89663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200" dirty="0">
                <a:solidFill>
                  <a:srgbClr val="E44225"/>
                </a:solidFill>
                <a:latin typeface="Bree Serif" panose="02000503040000020004" pitchFamily="2" charset="-18"/>
              </a:rPr>
              <a:t>Stagnacja gospodarcza – a nie wzrost – była zwyczajna przez większość historii ludzkości</a:t>
            </a:r>
            <a:endParaRPr lang="pl-PL" sz="3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145605" y="2055557"/>
            <a:ext cx="7868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A981D60-6B18-EEB7-1EF2-7EAD18315654}"/>
              </a:ext>
            </a:extLst>
          </p:cNvPr>
          <p:cNvSpPr txBox="1"/>
          <p:nvPr/>
        </p:nvSpPr>
        <p:spPr>
          <a:xfrm>
            <a:off x="3018436" y="1991119"/>
            <a:ext cx="79954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Rewolucją neolityczna 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rozpoczęła się ok. 10 000 lat p.n.e. – wtedy ludzie przeszli z koczowniczego trybu życia łowców-zbieraczy do osiadłego, związanego z rolnictwem i hodowlą zwierząt. Przez kolejne 11 tysięcy lat poziom życia ludzi prawie się nie zmieniał – mimo pojawiania się nowych narzędzi czy wynalazków. Wzrost gospodarczy był nieregularny </a:t>
            </a:r>
            <a:br>
              <a:rPr lang="pl-PL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i krótkotrwały, ponieważ wzrost liczby ludności pochłaniał wszelkie zyski z postępu (tzw. pułapka </a:t>
            </a:r>
            <a:r>
              <a:rPr lang="pl-PL" dirty="0" err="1">
                <a:solidFill>
                  <a:srgbClr val="223363"/>
                </a:solidFill>
                <a:latin typeface="Raleway" pitchFamily="2" charset="-18"/>
              </a:rPr>
              <a:t>maltuzjańska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).</a:t>
            </a:r>
          </a:p>
          <a:p>
            <a:endParaRPr lang="pl-PL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Dopiero w XVIII wieku rewolucja przemysłowa zapoczątkowała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trwały wzrost gospodarczy 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napędzany innowacjami technologicznymi.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Joel </a:t>
            </a:r>
            <a:r>
              <a:rPr lang="pl-PL" b="1" dirty="0" err="1">
                <a:solidFill>
                  <a:srgbClr val="223363"/>
                </a:solidFill>
                <a:latin typeface="Raleway" pitchFamily="2" charset="-18"/>
              </a:rPr>
              <a:t>Mokyr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specjalizuje się w historii rewolucji przemysłowej. W swoich badaniach naukowych podkreśla znaczenie kultury, wiedzy i instytucji w powstawaniu innowacji i rozwoju gospodarczym.</a:t>
            </a:r>
          </a:p>
        </p:txBody>
      </p:sp>
    </p:spTree>
    <p:extLst>
      <p:ext uri="{BB962C8B-B14F-4D97-AF65-F5344CB8AC3E}">
        <p14:creationId xmlns:p14="http://schemas.microsoft.com/office/powerpoint/2010/main" val="287392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1" y="754831"/>
            <a:ext cx="89663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200" dirty="0">
                <a:solidFill>
                  <a:srgbClr val="E44225"/>
                </a:solidFill>
                <a:latin typeface="Bree Serif" panose="02000503040000020004" pitchFamily="2" charset="-18"/>
              </a:rPr>
              <a:t>Co rozumiemy przez trwały wzrost gospodarczy?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A981D60-6B18-EEB7-1EF2-7EAD18315654}"/>
              </a:ext>
            </a:extLst>
          </p:cNvPr>
          <p:cNvSpPr txBox="1"/>
          <p:nvPr/>
        </p:nvSpPr>
        <p:spPr>
          <a:xfrm>
            <a:off x="3116041" y="1775361"/>
            <a:ext cx="79954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Wzrost gospodarczy 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to powiększanie zdolności danego społeczeństwa (zazwyczaj wybranego kraju) do produkcji dóbr i usług zaspokajających ludzkie potrzeby. </a:t>
            </a:r>
          </a:p>
          <a:p>
            <a:endParaRPr lang="pl-PL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Powszechnie przyjętą miarą wzrostu gospodarczego jest przyrost realnego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produktu krajowego brutto (PKB*)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, często uzupełniany przez podanie PKB przypadającego na 1 mieszkańca (PKB </a:t>
            </a:r>
            <a:r>
              <a:rPr lang="pl-PL" i="1" dirty="0">
                <a:solidFill>
                  <a:srgbClr val="223363"/>
                </a:solidFill>
                <a:latin typeface="Raleway" pitchFamily="2" charset="-18"/>
              </a:rPr>
              <a:t>per capita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).</a:t>
            </a:r>
          </a:p>
          <a:p>
            <a:r>
              <a:rPr lang="pl-PL" sz="1400" b="1" dirty="0">
                <a:solidFill>
                  <a:srgbClr val="223363"/>
                </a:solidFill>
                <a:latin typeface="Raleway" pitchFamily="2" charset="-18"/>
              </a:rPr>
              <a:t>*PKB </a:t>
            </a:r>
            <a:r>
              <a:rPr lang="pl-PL" sz="1400" dirty="0">
                <a:solidFill>
                  <a:srgbClr val="223363"/>
                </a:solidFill>
                <a:latin typeface="Raleway" pitchFamily="2" charset="-18"/>
              </a:rPr>
              <a:t>to całkowita wartość dóbr i usług wytworzonych przez społeczeństwo w ciągu danego roku na terenie danego kraju. </a:t>
            </a:r>
          </a:p>
          <a:p>
            <a:endParaRPr lang="pl-PL" sz="1400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Kiedy rośnie PKB, społeczeństwo staje się bogatsze rok do roku. 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Philippe </a:t>
            </a:r>
            <a:r>
              <a:rPr lang="pl-PL" b="1" dirty="0" err="1">
                <a:solidFill>
                  <a:srgbClr val="223363"/>
                </a:solidFill>
                <a:latin typeface="Raleway" pitchFamily="2" charset="-18"/>
              </a:rPr>
              <a:t>Aghion</a:t>
            </a:r>
            <a:r>
              <a:rPr lang="pl-PL" b="1" dirty="0">
                <a:solidFill>
                  <a:srgbClr val="223363"/>
                </a:solidFill>
                <a:latin typeface="Raleway" pitchFamily="2" charset="-18"/>
              </a:rPr>
              <a:t> i Peter </a:t>
            </a:r>
            <a:r>
              <a:rPr lang="pl-PL" b="1" dirty="0" err="1">
                <a:solidFill>
                  <a:srgbClr val="223363"/>
                </a:solidFill>
                <a:latin typeface="Raleway" pitchFamily="2" charset="-18"/>
              </a:rPr>
              <a:t>Howitt</a:t>
            </a:r>
            <a:r>
              <a:rPr lang="pl-PL" dirty="0">
                <a:solidFill>
                  <a:srgbClr val="223363"/>
                </a:solidFill>
                <a:latin typeface="Raleway" pitchFamily="2" charset="-18"/>
              </a:rPr>
              <a:t> pokazali, co skłania lub zniechęca firmy do innowacji, a w konsekwencji, jak innowacje jednej firmy oddziałują na pozostałe firmy, na cały rynek i szersze konsekwencje całej gospodarki.</a:t>
            </a:r>
          </a:p>
        </p:txBody>
      </p:sp>
    </p:spTree>
    <p:extLst>
      <p:ext uri="{BB962C8B-B14F-4D97-AF65-F5344CB8AC3E}">
        <p14:creationId xmlns:p14="http://schemas.microsoft.com/office/powerpoint/2010/main" val="168386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1" y="754831"/>
            <a:ext cx="89663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200" dirty="0">
                <a:solidFill>
                  <a:srgbClr val="E44225"/>
                </a:solidFill>
                <a:latin typeface="Bree Serif" panose="02000503040000020004" pitchFamily="2" charset="-18"/>
              </a:rPr>
              <a:t>Wzrost gospodarczy wynika z innowacji </a:t>
            </a:r>
            <a:br>
              <a:rPr lang="pl-PL" sz="3200" dirty="0">
                <a:solidFill>
                  <a:srgbClr val="E44225"/>
                </a:solidFill>
                <a:latin typeface="Bree Serif" panose="02000503040000020004" pitchFamily="2" charset="-18"/>
              </a:rPr>
            </a:br>
            <a:r>
              <a:rPr lang="pl-PL" sz="3200" dirty="0">
                <a:solidFill>
                  <a:srgbClr val="E44225"/>
                </a:solidFill>
                <a:latin typeface="Bree Serif" panose="02000503040000020004" pitchFamily="2" charset="-18"/>
              </a:rPr>
              <a:t>i kreatywnej destrukcji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A981D60-6B18-EEB7-1EF2-7EAD18315654}"/>
              </a:ext>
            </a:extLst>
          </p:cNvPr>
          <p:cNvSpPr txBox="1"/>
          <p:nvPr/>
        </p:nvSpPr>
        <p:spPr>
          <a:xfrm>
            <a:off x="3080081" y="1975707"/>
            <a:ext cx="799546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Modele w ekonomii pozwalają przewidywać konsekwencje narzędzi polityki gospodarczej (np. podatków, subsydiów, instrumentów rynku pracy, regulacji rynku, działań antymonopolistycznych, handlu międzynarodowego, ochrony patentowej) dla firm i społeczeństwa.</a:t>
            </a:r>
          </a:p>
          <a:p>
            <a:endParaRPr lang="pl-PL" sz="1400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sz="1200" b="1" dirty="0">
                <a:solidFill>
                  <a:srgbClr val="223363"/>
                </a:solidFill>
                <a:latin typeface="Raleway" pitchFamily="2" charset="-18"/>
              </a:rPr>
              <a:t>Model endogenicznego (wewnętrznego) wzrostu gospodarczego opartego na innowacjach i „kreatywnej destrukcji„ 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(</a:t>
            </a:r>
            <a:r>
              <a:rPr lang="pl-PL" sz="1200" dirty="0" err="1">
                <a:solidFill>
                  <a:srgbClr val="223363"/>
                </a:solidFill>
                <a:latin typeface="Raleway" pitchFamily="2" charset="-18"/>
              </a:rPr>
              <a:t>Aghion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 i </a:t>
            </a:r>
            <a:r>
              <a:rPr lang="pl-PL" sz="1200" dirty="0" err="1">
                <a:solidFill>
                  <a:srgbClr val="223363"/>
                </a:solidFill>
                <a:latin typeface="Raleway" pitchFamily="2" charset="-18"/>
              </a:rPr>
              <a:t>Howitt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, 1992) pokazuje, że postęp technologiczny i innowacje prowadzą do usprawnienia niezliczonych procesów produkcyjnych i usługowych, co pozwala osiągać te same efekty (m. in. PKB) przy coraz mniejszym wykorzystaniu zasobów pracy oraz środowiska naturalnego. </a:t>
            </a:r>
          </a:p>
          <a:p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Firmy wprowadzają innowacje, ponieważ do momentu pojawienia się kolejnego przełomu („poprawki” technologicznej, nowej generacji) mają monopol na daną zmianę i czerpią z tego ponadprzeciętne zyski. Monopol ten wynika z trudnej </a:t>
            </a:r>
            <a:r>
              <a:rPr lang="pl-PL" sz="1200" dirty="0" err="1">
                <a:solidFill>
                  <a:srgbClr val="223363"/>
                </a:solidFill>
                <a:latin typeface="Raleway" pitchFamily="2" charset="-18"/>
              </a:rPr>
              <a:t>replikowalności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 innowacji lub z ochrony patentowej. Nie trwa on jednak wiecznie – z czasem pojawiają się nowe rozwiązania, które zastępują dotychczasowe. Dlatego firmy optymalizują poziom inwestycji w badania i rozwój, biorąc pod uwagę ryzyko utraty przewagi oraz prawdopodobny czas trwania ich monopolu.</a:t>
            </a:r>
          </a:p>
          <a:p>
            <a:endParaRPr lang="pl-PL" sz="1200" dirty="0">
              <a:solidFill>
                <a:srgbClr val="223363"/>
              </a:solidFill>
              <a:latin typeface="Raleway" pitchFamily="2" charset="-18"/>
            </a:endParaRPr>
          </a:p>
          <a:p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Ten proces rywalizacji między firmami prowadzi do zjawiska, które ekonomiści nazywają kreatywną destrukcją. Nowe, lepsze rozwiązania zastępują starsze technologie, produkty i modele biznesowe. Dzięki temu gospodarka rozwija się i unowocześnia, choć niektóre firmy lub branże tracą swoje wcześniejsze znaczenie. </a:t>
            </a:r>
            <a:br>
              <a:rPr lang="pl-PL" sz="12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W dłuższym okresie to właśnie ciągłe zastępowanie starego przez nowe napędza trwały wzrost gospodarczy.</a:t>
            </a:r>
          </a:p>
        </p:txBody>
      </p:sp>
    </p:spTree>
    <p:extLst>
      <p:ext uri="{BB962C8B-B14F-4D97-AF65-F5344CB8AC3E}">
        <p14:creationId xmlns:p14="http://schemas.microsoft.com/office/powerpoint/2010/main" val="326338959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1246</Words>
  <Application>Microsoft Office PowerPoint</Application>
  <PresentationFormat>Panoramiczny</PresentationFormat>
  <Paragraphs>57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Arial</vt:lpstr>
      <vt:lpstr>Bree Serif</vt:lpstr>
      <vt:lpstr>Calibri</vt:lpstr>
      <vt:lpstr>Calibri Light</vt:lpstr>
      <vt:lpstr>Raleway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Mateusz Gryżewski</dc:creator>
  <cp:lastModifiedBy>CWID</cp:lastModifiedBy>
  <cp:revision>37</cp:revision>
  <dcterms:created xsi:type="dcterms:W3CDTF">2025-09-21T18:50:26Z</dcterms:created>
  <dcterms:modified xsi:type="dcterms:W3CDTF">2025-10-13T17:33:34Z</dcterms:modified>
</cp:coreProperties>
</file>